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sldIdLst>
    <p:sldId id="256" r:id="rId2"/>
    <p:sldId id="257" r:id="rId3"/>
    <p:sldId id="277" r:id="rId4"/>
    <p:sldId id="276" r:id="rId5"/>
    <p:sldId id="278" r:id="rId6"/>
    <p:sldId id="279" r:id="rId7"/>
    <p:sldId id="258" r:id="rId8"/>
    <p:sldId id="266" r:id="rId9"/>
    <p:sldId id="268" r:id="rId10"/>
    <p:sldId id="259" r:id="rId11"/>
    <p:sldId id="260" r:id="rId12"/>
    <p:sldId id="269" r:id="rId13"/>
    <p:sldId id="262" r:id="rId14"/>
    <p:sldId id="261" r:id="rId15"/>
    <p:sldId id="263" r:id="rId16"/>
    <p:sldId id="264" r:id="rId17"/>
    <p:sldId id="265" r:id="rId18"/>
    <p:sldId id="267" r:id="rId19"/>
    <p:sldId id="270" r:id="rId20"/>
    <p:sldId id="271" r:id="rId21"/>
    <p:sldId id="272" r:id="rId22"/>
    <p:sldId id="273" r:id="rId23"/>
    <p:sldId id="274" r:id="rId24"/>
    <p:sldId id="280" r:id="rId25"/>
    <p:sldId id="275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78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6E68C1-D0E0-45DC-A20D-9325741CF580}" type="datetimeFigureOut">
              <a:rPr lang="en-US" smtClean="0"/>
              <a:pPr/>
              <a:t>6/12/2017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79A026-8277-49B6-A8A6-0F13CD5911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89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79A026-8277-49B6-A8A6-0F13CD5911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360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57400"/>
            <a:ext cx="7772400" cy="1905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00B0F0"/>
                </a:solidFill>
              </a:rPr>
              <a:t>Methods of diagnostic and evaluation of disease severity in patients with chronic hepatitis 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648200"/>
            <a:ext cx="8305800" cy="1752600"/>
          </a:xfrm>
        </p:spPr>
        <p:txBody>
          <a:bodyPr>
            <a:normAutofit/>
          </a:bodyPr>
          <a:lstStyle/>
          <a:p>
            <a:pPr>
              <a:spcBef>
                <a:spcPts val="1000"/>
              </a:spcBef>
            </a:pPr>
            <a:r>
              <a:rPr lang="en-US" sz="2400" b="1" dirty="0">
                <a:solidFill>
                  <a:schemeClr val="tx1"/>
                </a:solidFill>
              </a:rPr>
              <a:t>      </a:t>
            </a:r>
            <a:r>
              <a:rPr lang="en-US" sz="2400" b="1" dirty="0" err="1">
                <a:solidFill>
                  <a:schemeClr val="tx1"/>
                </a:solidFill>
              </a:rPr>
              <a:t>Andreea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Cazan</a:t>
            </a:r>
            <a:endParaRPr lang="ro-RO" sz="2400" b="1" dirty="0">
              <a:solidFill>
                <a:schemeClr val="tx1"/>
              </a:solidFill>
            </a:endParaRPr>
          </a:p>
          <a:p>
            <a:pPr>
              <a:spcBef>
                <a:spcPts val="1000"/>
              </a:spcBef>
            </a:pPr>
            <a:r>
              <a:rPr lang="en-US" sz="2000" dirty="0">
                <a:solidFill>
                  <a:schemeClr val="tx1"/>
                </a:solidFill>
              </a:rPr>
              <a:t>M.D., Gastroenterology</a:t>
            </a:r>
            <a:endParaRPr lang="ro-RO" sz="2000" dirty="0">
              <a:solidFill>
                <a:schemeClr val="tx1"/>
              </a:solidFill>
            </a:endParaRPr>
          </a:p>
          <a:p>
            <a:pPr>
              <a:spcBef>
                <a:spcPts val="1000"/>
              </a:spcBef>
            </a:pPr>
            <a:r>
              <a:rPr lang="en-US" sz="2000" dirty="0">
                <a:solidFill>
                  <a:schemeClr val="tx1"/>
                </a:solidFill>
              </a:rPr>
              <a:t>“Dr. Victor </a:t>
            </a:r>
            <a:r>
              <a:rPr lang="ro-RO" sz="2000" dirty="0">
                <a:solidFill>
                  <a:schemeClr val="tx1"/>
                </a:solidFill>
              </a:rPr>
              <a:t>Babeș</a:t>
            </a:r>
            <a:r>
              <a:rPr lang="en-US" sz="2000" dirty="0">
                <a:solidFill>
                  <a:schemeClr val="tx1"/>
                </a:solidFill>
              </a:rPr>
              <a:t>” Infectious and Tropical Diseases Hospital, Bucharest</a:t>
            </a:r>
            <a:endParaRPr lang="ro-RO" sz="2000" dirty="0">
              <a:solidFill>
                <a:schemeClr val="tx1"/>
              </a:solidFill>
            </a:endParaRPr>
          </a:p>
          <a:p>
            <a:pPr>
              <a:spcBef>
                <a:spcPts val="1000"/>
              </a:spcBef>
            </a:pPr>
            <a:r>
              <a:rPr lang="en-US" sz="2000" dirty="0">
                <a:solidFill>
                  <a:schemeClr val="tx1"/>
                </a:solidFill>
              </a:rPr>
              <a:t>University of Medicine and Pharmacy “Carol Davila”, Bucharest</a:t>
            </a:r>
            <a:endParaRPr lang="ro-RO" sz="2000" dirty="0">
              <a:solidFill>
                <a:schemeClr val="tx1"/>
              </a:solidFill>
            </a:endParaRPr>
          </a:p>
          <a:p>
            <a:endParaRPr lang="ro-RO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054" y="440143"/>
            <a:ext cx="1353581" cy="1252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8" t="-1474" r="48532" b="531"/>
          <a:stretch/>
        </p:blipFill>
        <p:spPr>
          <a:xfrm>
            <a:off x="2252864" y="276668"/>
            <a:ext cx="1561171" cy="157971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57200"/>
            <a:ext cx="1478800" cy="143662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9400" y="457200"/>
            <a:ext cx="1642407" cy="136891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00B0F0"/>
                </a:solidFill>
              </a:rPr>
              <a:t>The importance of fibrosis evaluation</a:t>
            </a:r>
          </a:p>
        </p:txBody>
      </p:sp>
      <p:pic>
        <p:nvPicPr>
          <p:cNvPr id="4" name="Content Placeholder 3" descr="poza VHC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24400" y="2286000"/>
            <a:ext cx="4191000" cy="3429000"/>
          </a:xfrm>
        </p:spPr>
      </p:pic>
      <p:pic>
        <p:nvPicPr>
          <p:cNvPr id="1027" name="Picture 3" descr="C:\Users\andreea\Desktop\poza VHC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2286000"/>
            <a:ext cx="4267199" cy="3505200"/>
          </a:xfrm>
          <a:prstGeom prst="rect">
            <a:avLst/>
          </a:prstGeom>
          <a:noFill/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762000" y="6248400"/>
            <a:ext cx="3810000" cy="228600"/>
          </a:xfrm>
          <a:prstGeom prst="rect">
            <a:avLst/>
          </a:prstGeom>
        </p:spPr>
        <p:txBody>
          <a:bodyPr vert="horz">
            <a:normAutofit fontScale="400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ro-RO" sz="2600" dirty="0">
                <a:latin typeface="Calibri"/>
              </a:rPr>
              <a:t>                                                                                   Poynard, Lancet, 1997</a:t>
            </a:r>
            <a:endParaRPr kumimoji="0" lang="ro-RO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>
                <a:solidFill>
                  <a:srgbClr val="00B0F0"/>
                </a:solidFill>
              </a:rPr>
              <a:t>Evaluation of liver disease severity in newly diagnosed patient</a:t>
            </a:r>
            <a:r>
              <a:rPr lang="ro-RO" sz="3600" b="1" dirty="0">
                <a:solidFill>
                  <a:srgbClr val="00B0F0"/>
                </a:solidFill>
              </a:rPr>
              <a:t> (1)</a:t>
            </a:r>
            <a:endParaRPr lang="en-US" sz="36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93920"/>
          </a:xfrm>
        </p:spPr>
        <p:txBody>
          <a:bodyPr>
            <a:normAutofit lnSpcReduction="10000"/>
          </a:bodyPr>
          <a:lstStyle/>
          <a:p>
            <a:r>
              <a:rPr lang="ro-RO" sz="2600" dirty="0">
                <a:latin typeface="+mj-lt"/>
              </a:rPr>
              <a:t>Clinic</a:t>
            </a:r>
            <a:r>
              <a:rPr lang="en-US" sz="2600" dirty="0">
                <a:latin typeface="+mj-lt"/>
              </a:rPr>
              <a:t>al</a:t>
            </a:r>
            <a:r>
              <a:rPr lang="ro-RO" sz="2600" dirty="0">
                <a:latin typeface="+mj-lt"/>
              </a:rPr>
              <a:t> → stigmat</a:t>
            </a:r>
            <a:r>
              <a:rPr lang="en-US" sz="2600" dirty="0">
                <a:latin typeface="+mj-lt"/>
              </a:rPr>
              <a:t>a of cirrhosis</a:t>
            </a:r>
            <a:r>
              <a:rPr lang="ro-RO" sz="2600" dirty="0">
                <a:latin typeface="+mj-lt"/>
              </a:rPr>
              <a:t>:</a:t>
            </a:r>
          </a:p>
          <a:p>
            <a:pPr>
              <a:buNone/>
            </a:pPr>
            <a:endParaRPr lang="ro-RO" sz="2600" dirty="0">
              <a:latin typeface="+mj-lt"/>
            </a:endParaRPr>
          </a:p>
          <a:p>
            <a:pPr>
              <a:buFont typeface="Wingdings" pitchFamily="2" charset="2"/>
              <a:buChar char="Ø"/>
            </a:pPr>
            <a:r>
              <a:rPr lang="en-US" sz="2600" dirty="0" err="1">
                <a:latin typeface="+mj-lt"/>
              </a:rPr>
              <a:t>Stellate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angioma</a:t>
            </a:r>
            <a:endParaRPr lang="ro-RO" sz="2600" dirty="0">
              <a:latin typeface="+mj-lt"/>
            </a:endParaRPr>
          </a:p>
          <a:p>
            <a:pPr>
              <a:buFont typeface="Wingdings" pitchFamily="2" charset="2"/>
              <a:buChar char="Ø"/>
            </a:pPr>
            <a:r>
              <a:rPr lang="ro-RO" sz="2600" dirty="0">
                <a:latin typeface="+mj-lt"/>
              </a:rPr>
              <a:t>Ginecomast</a:t>
            </a:r>
            <a:r>
              <a:rPr lang="en-US" sz="2600" dirty="0">
                <a:latin typeface="+mj-lt"/>
              </a:rPr>
              <a:t>y</a:t>
            </a:r>
            <a:endParaRPr lang="ro-RO" sz="2600" dirty="0">
              <a:latin typeface="+mj-lt"/>
            </a:endParaRPr>
          </a:p>
          <a:p>
            <a:pPr>
              <a:buFont typeface="Wingdings" pitchFamily="2" charset="2"/>
              <a:buChar char="Ø"/>
            </a:pPr>
            <a:r>
              <a:rPr lang="en-US" sz="2600" dirty="0" err="1">
                <a:latin typeface="+mj-lt"/>
              </a:rPr>
              <a:t>Palmar</a:t>
            </a:r>
            <a:r>
              <a:rPr lang="en-US" sz="2600" dirty="0">
                <a:latin typeface="+mj-lt"/>
              </a:rPr>
              <a:t> </a:t>
            </a:r>
            <a:r>
              <a:rPr lang="en-US" sz="2600" dirty="0" err="1">
                <a:latin typeface="+mj-lt"/>
              </a:rPr>
              <a:t>erythrosis</a:t>
            </a:r>
            <a:r>
              <a:rPr lang="ro-RO" sz="2600" dirty="0">
                <a:latin typeface="+mj-lt"/>
              </a:rPr>
              <a:t>, </a:t>
            </a:r>
            <a:r>
              <a:rPr lang="en-US" sz="2600" dirty="0">
                <a:latin typeface="+mj-lt"/>
              </a:rPr>
              <a:t>jaundice</a:t>
            </a:r>
            <a:endParaRPr lang="ro-RO" sz="2600" dirty="0">
              <a:latin typeface="+mj-lt"/>
            </a:endParaRPr>
          </a:p>
          <a:p>
            <a:pPr>
              <a:buFont typeface="Wingdings" pitchFamily="2" charset="2"/>
              <a:buChar char="Ø"/>
            </a:pPr>
            <a:r>
              <a:rPr lang="ro-RO" sz="2600" dirty="0">
                <a:latin typeface="+mj-lt"/>
              </a:rPr>
              <a:t>Ascit</a:t>
            </a:r>
            <a:r>
              <a:rPr lang="en-US" sz="2600" dirty="0" err="1">
                <a:latin typeface="+mj-lt"/>
              </a:rPr>
              <a:t>es</a:t>
            </a:r>
            <a:endParaRPr lang="ro-RO" sz="2600" dirty="0">
              <a:latin typeface="+mj-lt"/>
            </a:endParaRPr>
          </a:p>
          <a:p>
            <a:pPr>
              <a:buFont typeface="Wingdings" pitchFamily="2" charset="2"/>
              <a:buChar char="Ø"/>
            </a:pPr>
            <a:r>
              <a:rPr lang="en-US" sz="2600" dirty="0">
                <a:latin typeface="+mj-lt"/>
              </a:rPr>
              <a:t>Peripheral edema</a:t>
            </a:r>
            <a:endParaRPr lang="ro-RO" sz="2600" dirty="0">
              <a:latin typeface="+mj-lt"/>
            </a:endParaRPr>
          </a:p>
          <a:p>
            <a:pPr>
              <a:buFont typeface="Wingdings" pitchFamily="2" charset="2"/>
              <a:buChar char="Ø"/>
            </a:pPr>
            <a:r>
              <a:rPr lang="en-US" sz="2600" dirty="0">
                <a:latin typeface="+mj-lt"/>
              </a:rPr>
              <a:t>Caput </a:t>
            </a:r>
            <a:r>
              <a:rPr lang="en-US" sz="2600" dirty="0" err="1">
                <a:latin typeface="+mj-lt"/>
              </a:rPr>
              <a:t>medusae</a:t>
            </a:r>
            <a:endParaRPr lang="ro-RO" sz="2600" dirty="0">
              <a:latin typeface="+mj-lt"/>
            </a:endParaRPr>
          </a:p>
          <a:p>
            <a:pPr>
              <a:buFont typeface="Wingdings" pitchFamily="2" charset="2"/>
              <a:buChar char="Ø"/>
            </a:pPr>
            <a:r>
              <a:rPr lang="en-US" sz="2600" dirty="0" err="1">
                <a:latin typeface="+mj-lt"/>
              </a:rPr>
              <a:t>Sarcopenia</a:t>
            </a:r>
            <a:endParaRPr lang="ro-RO" sz="2600" dirty="0">
              <a:latin typeface="+mj-lt"/>
            </a:endParaRPr>
          </a:p>
          <a:p>
            <a:pPr>
              <a:buFont typeface="Wingdings" pitchFamily="2" charset="2"/>
              <a:buChar char="Ø"/>
            </a:pPr>
            <a:r>
              <a:rPr lang="en-US" sz="2600" dirty="0">
                <a:latin typeface="+mj-lt"/>
              </a:rPr>
              <a:t>Hepatic encephalopathy</a:t>
            </a:r>
            <a:endParaRPr lang="ro-RO" sz="2600" dirty="0">
              <a:latin typeface="+mj-lt"/>
            </a:endParaRPr>
          </a:p>
          <a:p>
            <a:pPr>
              <a:buFont typeface="Wingdings" pitchFamily="2" charset="2"/>
              <a:buChar char="Ø"/>
            </a:pPr>
            <a:endParaRPr lang="ro-RO" dirty="0">
              <a:latin typeface="Calibri"/>
            </a:endParaRPr>
          </a:p>
          <a:p>
            <a:endParaRPr lang="ro-RO" dirty="0">
              <a:latin typeface="Calibri"/>
            </a:endParaRPr>
          </a:p>
          <a:p>
            <a:endParaRPr lang="ro-RO" dirty="0"/>
          </a:p>
          <a:p>
            <a:endParaRPr lang="ro-RO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>
                <a:solidFill>
                  <a:srgbClr val="00B0F0"/>
                </a:solidFill>
              </a:rPr>
              <a:t>Evaluation of liver disease severity in newly diagnosed patient </a:t>
            </a:r>
            <a:r>
              <a:rPr lang="ro-RO" sz="3600" b="1" dirty="0">
                <a:solidFill>
                  <a:srgbClr val="00B0F0"/>
                </a:solidFill>
              </a:rPr>
              <a:t>(2)</a:t>
            </a:r>
            <a:endParaRPr lang="en-US" sz="36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o-RO" u="sng" dirty="0"/>
          </a:p>
          <a:p>
            <a:pPr algn="just"/>
            <a:endParaRPr lang="ro-RO" sz="2400" u="sng" dirty="0"/>
          </a:p>
          <a:p>
            <a:pPr algn="just"/>
            <a:r>
              <a:rPr lang="en-US" sz="2400" u="sng" dirty="0"/>
              <a:t>Abdominal ultrasound</a:t>
            </a:r>
            <a:r>
              <a:rPr lang="ro-RO" sz="2400" u="sng" dirty="0"/>
              <a:t> </a:t>
            </a:r>
            <a:r>
              <a:rPr lang="ro-RO" sz="2400" dirty="0"/>
              <a:t>(</a:t>
            </a:r>
            <a:r>
              <a:rPr lang="en-US" sz="2400" dirty="0"/>
              <a:t>available</a:t>
            </a:r>
            <a:r>
              <a:rPr lang="ro-RO" sz="2400" dirty="0"/>
              <a:t>,</a:t>
            </a:r>
            <a:r>
              <a:rPr lang="en-US" sz="2400" dirty="0"/>
              <a:t> iterative</a:t>
            </a:r>
            <a:r>
              <a:rPr lang="ro-RO" sz="2400" dirty="0"/>
              <a:t>)</a:t>
            </a:r>
          </a:p>
          <a:p>
            <a:pPr algn="just"/>
            <a:endParaRPr lang="ro-RO" sz="2400" dirty="0"/>
          </a:p>
          <a:p>
            <a:pPr algn="just"/>
            <a:endParaRPr lang="ro-RO" sz="2400" dirty="0"/>
          </a:p>
          <a:p>
            <a:pPr algn="just"/>
            <a:r>
              <a:rPr lang="en-US" sz="2400" dirty="0"/>
              <a:t>Can diagnose advanced liver disease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>
                <a:solidFill>
                  <a:srgbClr val="00B0F0"/>
                </a:solidFill>
              </a:rPr>
              <a:t>Evaluation of liver disease severity in newly diagnosed patient</a:t>
            </a:r>
            <a:r>
              <a:rPr lang="ro-RO" sz="3600" b="1" dirty="0">
                <a:solidFill>
                  <a:srgbClr val="00B0F0"/>
                </a:solidFill>
              </a:rPr>
              <a:t> (</a:t>
            </a:r>
            <a:r>
              <a:rPr lang="en-US" sz="3600" b="1" dirty="0">
                <a:solidFill>
                  <a:srgbClr val="00B0F0"/>
                </a:solidFill>
              </a:rPr>
              <a:t>3</a:t>
            </a:r>
            <a:r>
              <a:rPr lang="ro-RO" sz="3600" b="1" dirty="0">
                <a:solidFill>
                  <a:srgbClr val="00B0F0"/>
                </a:solidFill>
              </a:rPr>
              <a:t>)</a:t>
            </a:r>
            <a:endParaRPr lang="en-US" sz="36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o-RO" dirty="0"/>
          </a:p>
          <a:p>
            <a:pPr algn="just"/>
            <a:r>
              <a:rPr lang="en-US" sz="2400" b="1" dirty="0"/>
              <a:t>Pathology</a:t>
            </a:r>
          </a:p>
          <a:p>
            <a:pPr algn="just"/>
            <a:r>
              <a:rPr lang="en-US" sz="2400" dirty="0"/>
              <a:t>Historically</a:t>
            </a:r>
            <a:r>
              <a:rPr lang="ro-RO" sz="2400" dirty="0"/>
              <a:t>: </a:t>
            </a:r>
            <a:r>
              <a:rPr lang="en-US" sz="2400" dirty="0"/>
              <a:t>Liver biopsy</a:t>
            </a:r>
            <a:endParaRPr lang="ro-RO" sz="2400" dirty="0"/>
          </a:p>
          <a:p>
            <a:pPr algn="just"/>
            <a:r>
              <a:rPr lang="ro-RO" sz="2400" dirty="0"/>
              <a:t>Scor</a:t>
            </a:r>
            <a:r>
              <a:rPr lang="en-US" sz="2400" dirty="0" err="1"/>
              <a:t>es</a:t>
            </a:r>
            <a:r>
              <a:rPr lang="ro-RO" sz="2400" dirty="0"/>
              <a:t>: Metavir, Knodell, Ishak</a:t>
            </a:r>
          </a:p>
          <a:p>
            <a:pPr algn="just"/>
            <a:r>
              <a:rPr lang="ro-RO" sz="2400" dirty="0"/>
              <a:t>Calculate</a:t>
            </a:r>
            <a:r>
              <a:rPr lang="en-US" sz="2400" dirty="0"/>
              <a:t>d based on </a:t>
            </a:r>
            <a:r>
              <a:rPr lang="en-US" sz="2400" dirty="0" err="1"/>
              <a:t>necroinflammatory</a:t>
            </a:r>
            <a:r>
              <a:rPr lang="ro-RO" sz="2400" dirty="0"/>
              <a:t> </a:t>
            </a:r>
            <a:r>
              <a:rPr lang="en-US" sz="2400" dirty="0"/>
              <a:t>activity and liver fibrosis</a:t>
            </a:r>
            <a:endParaRPr lang="ro-RO" sz="2400" dirty="0"/>
          </a:p>
          <a:p>
            <a:pPr algn="just"/>
            <a:endParaRPr lang="ro-RO" sz="2400" dirty="0"/>
          </a:p>
          <a:p>
            <a:pPr algn="just"/>
            <a:r>
              <a:rPr lang="en-US" sz="2400" dirty="0"/>
              <a:t>Liver biopsy remains the gold standard, but has been replaced by the noninvasive methods</a:t>
            </a:r>
            <a:endParaRPr lang="ro-RO" sz="2400" dirty="0"/>
          </a:p>
          <a:p>
            <a:pPr algn="just"/>
            <a:r>
              <a:rPr lang="en-US" sz="2400" dirty="0"/>
              <a:t>Can be used in case of discordant results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>
                <a:solidFill>
                  <a:srgbClr val="00B0F0"/>
                </a:solidFill>
              </a:rPr>
              <a:t>Evaluation of liver disease severity in newly diagnosed patient </a:t>
            </a:r>
            <a:r>
              <a:rPr lang="ro-RO" sz="3600" b="1" dirty="0">
                <a:solidFill>
                  <a:srgbClr val="00B0F0"/>
                </a:solidFill>
              </a:rPr>
              <a:t>(</a:t>
            </a:r>
            <a:r>
              <a:rPr lang="en-US" sz="3600" b="1" dirty="0">
                <a:solidFill>
                  <a:srgbClr val="00B0F0"/>
                </a:solidFill>
              </a:rPr>
              <a:t>4</a:t>
            </a:r>
            <a:r>
              <a:rPr lang="ro-RO" sz="3600" b="1" dirty="0">
                <a:solidFill>
                  <a:srgbClr val="00B0F0"/>
                </a:solidFill>
              </a:rPr>
              <a:t>)</a:t>
            </a:r>
            <a:endParaRPr lang="en-US" sz="36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o-RO" dirty="0"/>
          </a:p>
          <a:p>
            <a:pPr algn="just"/>
            <a:r>
              <a:rPr lang="ro-RO" sz="2400" dirty="0"/>
              <a:t>B</a:t>
            </a:r>
            <a:r>
              <a:rPr lang="en-US" sz="2400" dirty="0" err="1"/>
              <a:t>lood</a:t>
            </a:r>
            <a:r>
              <a:rPr lang="en-US" sz="2400" dirty="0"/>
              <a:t> work-up</a:t>
            </a:r>
            <a:r>
              <a:rPr lang="ro-RO" sz="2400" dirty="0"/>
              <a:t>:</a:t>
            </a:r>
          </a:p>
          <a:p>
            <a:pPr algn="just"/>
            <a:endParaRPr lang="ro-RO" sz="2400" dirty="0"/>
          </a:p>
          <a:p>
            <a:pPr algn="just">
              <a:buFont typeface="Wingdings" pitchFamily="2" charset="2"/>
              <a:buChar char="Ø"/>
            </a:pPr>
            <a:r>
              <a:rPr lang="en-US" sz="2400" dirty="0"/>
              <a:t>Hepatic cytolysis, </a:t>
            </a:r>
            <a:r>
              <a:rPr lang="en-US" sz="2400" dirty="0" err="1"/>
              <a:t>coinfections</a:t>
            </a:r>
            <a:r>
              <a:rPr lang="ro-RO" sz="2400" dirty="0"/>
              <a:t>, </a:t>
            </a:r>
            <a:r>
              <a:rPr lang="en-US" sz="2400" dirty="0" err="1"/>
              <a:t>comorbidities</a:t>
            </a:r>
            <a:r>
              <a:rPr lang="en-US" sz="2400" dirty="0"/>
              <a:t> (diabetes), viral load</a:t>
            </a:r>
            <a:endParaRPr lang="ro-RO" sz="2400" dirty="0"/>
          </a:p>
          <a:p>
            <a:pPr algn="just">
              <a:buFont typeface="Wingdings" pitchFamily="2" charset="2"/>
              <a:buChar char="Ø"/>
            </a:pPr>
            <a:r>
              <a:rPr lang="en-US" sz="2400" dirty="0" err="1"/>
              <a:t>Decompensated</a:t>
            </a:r>
            <a:r>
              <a:rPr lang="en-US" sz="2400" dirty="0"/>
              <a:t> cirrhosis (Child score)</a:t>
            </a:r>
            <a:endParaRPr lang="ro-RO" sz="2400" dirty="0"/>
          </a:p>
          <a:p>
            <a:pPr algn="just">
              <a:buFont typeface="Wingdings" pitchFamily="2" charset="2"/>
              <a:buChar char="Ø"/>
            </a:pPr>
            <a:r>
              <a:rPr lang="ro-RO" sz="2400" dirty="0"/>
              <a:t>APRI (AST to platelet ratio index)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/>
              <a:t>Serum biomarkers</a:t>
            </a:r>
            <a:r>
              <a:rPr lang="ro-RO" sz="2400" dirty="0"/>
              <a:t>: Fibrotest, Fibrosure, Fibromax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3600" b="1" dirty="0">
                <a:solidFill>
                  <a:srgbClr val="00B0F0"/>
                </a:solidFill>
              </a:rPr>
              <a:t>Fibrotest</a:t>
            </a:r>
            <a:endParaRPr lang="en-US" sz="36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o-RO" dirty="0"/>
          </a:p>
          <a:p>
            <a:pPr algn="just"/>
            <a:r>
              <a:rPr lang="en-US" sz="2600" dirty="0"/>
              <a:t>The most validated test for evaluation of liver fibrosis in </a:t>
            </a:r>
            <a:r>
              <a:rPr lang="en-US" sz="2600" dirty="0" err="1"/>
              <a:t>hepatits</a:t>
            </a:r>
            <a:r>
              <a:rPr lang="en-US" sz="2600" dirty="0"/>
              <a:t> C </a:t>
            </a:r>
          </a:p>
          <a:p>
            <a:pPr algn="just"/>
            <a:endParaRPr lang="ro-RO" sz="2600" dirty="0"/>
          </a:p>
          <a:p>
            <a:pPr algn="just"/>
            <a:r>
              <a:rPr lang="en-US" sz="2600" dirty="0"/>
              <a:t>6 biological parameters</a:t>
            </a:r>
            <a:r>
              <a:rPr lang="ro-RO" sz="2600" dirty="0"/>
              <a:t>, combi</a:t>
            </a:r>
            <a:r>
              <a:rPr lang="en-US" sz="2600" dirty="0" err="1"/>
              <a:t>ned</a:t>
            </a:r>
            <a:r>
              <a:rPr lang="en-US" sz="2600" dirty="0"/>
              <a:t> with age and sex of the patient</a:t>
            </a:r>
            <a:r>
              <a:rPr lang="ro-RO" sz="2600" dirty="0"/>
              <a:t>: alfa-2-macroglobulin, haptoglobin, apolipoprotein A1, GGT, </a:t>
            </a:r>
            <a:r>
              <a:rPr lang="en-US" sz="2600" dirty="0"/>
              <a:t>total </a:t>
            </a:r>
            <a:r>
              <a:rPr lang="en-US" sz="2600" dirty="0" err="1"/>
              <a:t>bilirubin</a:t>
            </a:r>
            <a:endParaRPr lang="ro-RO" sz="2600" dirty="0"/>
          </a:p>
          <a:p>
            <a:pPr algn="just"/>
            <a:endParaRPr lang="ro-RO" sz="2600" dirty="0"/>
          </a:p>
          <a:p>
            <a:pPr algn="just"/>
            <a:r>
              <a:rPr lang="ro-RO" sz="2600" dirty="0"/>
              <a:t>D</a:t>
            </a:r>
            <a:r>
              <a:rPr lang="en-US" sz="2600" dirty="0" err="1"/>
              <a:t>isadvantage</a:t>
            </a:r>
            <a:r>
              <a:rPr lang="ro-RO" sz="2600" dirty="0"/>
              <a:t>: </a:t>
            </a:r>
            <a:r>
              <a:rPr lang="en-US" sz="2600" dirty="0"/>
              <a:t>can’t discriminate with accuracy the intermediate grades of fibrosis </a:t>
            </a:r>
            <a:r>
              <a:rPr lang="ro-RO" sz="2600" dirty="0"/>
              <a:t>(F1-F3)- similar </a:t>
            </a:r>
            <a:r>
              <a:rPr lang="en-US" sz="2600" dirty="0"/>
              <a:t>with liver biopsy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 </a:t>
            </a:r>
            <a:r>
              <a:rPr lang="ro-RO" sz="3600" b="1" dirty="0">
                <a:solidFill>
                  <a:srgbClr val="00B0F0"/>
                </a:solidFill>
              </a:rPr>
              <a:t>Fibromax</a:t>
            </a:r>
            <a:endParaRPr lang="en-US" sz="36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Parameters</a:t>
            </a:r>
            <a:r>
              <a:rPr lang="ro-RO" sz="2400" dirty="0"/>
              <a:t>:</a:t>
            </a:r>
          </a:p>
          <a:p>
            <a:endParaRPr lang="ro-RO" sz="2400" dirty="0"/>
          </a:p>
          <a:p>
            <a:pPr>
              <a:buFont typeface="Wingdings" pitchFamily="2" charset="2"/>
              <a:buChar char="Ø"/>
            </a:pPr>
            <a:r>
              <a:rPr lang="ro-RO" sz="2400" dirty="0"/>
              <a:t>Fibro</a:t>
            </a:r>
            <a:r>
              <a:rPr lang="en-US" sz="2400" dirty="0"/>
              <a:t>sis</a:t>
            </a:r>
            <a:r>
              <a:rPr lang="ro-RO" sz="2400" dirty="0"/>
              <a:t> (Fibrotest)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err="1"/>
              <a:t>Necroinflammatory</a:t>
            </a:r>
            <a:r>
              <a:rPr lang="en-US" sz="2400" dirty="0"/>
              <a:t>  activity</a:t>
            </a:r>
            <a:r>
              <a:rPr lang="ro-RO" sz="2400" dirty="0"/>
              <a:t> (Actitest)</a:t>
            </a:r>
          </a:p>
          <a:p>
            <a:pPr>
              <a:buFont typeface="Wingdings" pitchFamily="2" charset="2"/>
              <a:buChar char="Ø"/>
            </a:pPr>
            <a:r>
              <a:rPr lang="ro-RO" sz="2400" dirty="0"/>
              <a:t>Steato</a:t>
            </a:r>
            <a:r>
              <a:rPr lang="en-US" sz="2400" dirty="0"/>
              <a:t>sis</a:t>
            </a:r>
            <a:r>
              <a:rPr lang="ro-RO" sz="2400" dirty="0"/>
              <a:t> (Steatotest)</a:t>
            </a:r>
          </a:p>
          <a:p>
            <a:pPr>
              <a:buFont typeface="Wingdings" pitchFamily="2" charset="2"/>
              <a:buChar char="Ø"/>
            </a:pPr>
            <a:r>
              <a:rPr lang="ro-RO" sz="2400" dirty="0"/>
              <a:t> </a:t>
            </a:r>
            <a:r>
              <a:rPr lang="en-US" sz="2400" dirty="0"/>
              <a:t>Nonalcoholic s</a:t>
            </a:r>
            <a:r>
              <a:rPr lang="ro-RO" sz="2400" dirty="0"/>
              <a:t>teatohepatit</a:t>
            </a:r>
            <a:r>
              <a:rPr lang="en-US" sz="2400" dirty="0"/>
              <a:t>is</a:t>
            </a:r>
            <a:r>
              <a:rPr lang="ro-RO" sz="2400" dirty="0"/>
              <a:t> (Nashtest)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Alcoholic </a:t>
            </a:r>
            <a:r>
              <a:rPr lang="en-US" sz="2400" dirty="0" err="1"/>
              <a:t>steatohepatitis</a:t>
            </a:r>
            <a:r>
              <a:rPr lang="ro-RO" sz="2400" dirty="0"/>
              <a:t> (Ashtest)</a:t>
            </a:r>
          </a:p>
          <a:p>
            <a:pPr>
              <a:buFont typeface="Wingdings" pitchFamily="2" charset="2"/>
              <a:buChar char="Ø"/>
            </a:pPr>
            <a:endParaRPr lang="ro-RO" sz="2400" dirty="0"/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Additional biological markers: </a:t>
            </a:r>
            <a:r>
              <a:rPr lang="ro-RO" sz="2400" dirty="0"/>
              <a:t>ALT, AST, </a:t>
            </a:r>
            <a:r>
              <a:rPr lang="en-US" sz="2400" dirty="0"/>
              <a:t>c</a:t>
            </a:r>
            <a:r>
              <a:rPr lang="ro-RO" sz="2400" dirty="0"/>
              <a:t>hol</a:t>
            </a:r>
            <a:r>
              <a:rPr lang="en-US" sz="2400" dirty="0" err="1"/>
              <a:t>esterol</a:t>
            </a:r>
            <a:r>
              <a:rPr lang="ro-RO" sz="2400" dirty="0"/>
              <a:t>, trigl</a:t>
            </a:r>
            <a:r>
              <a:rPr lang="en-US" sz="2400" dirty="0"/>
              <a:t>y</a:t>
            </a:r>
            <a:r>
              <a:rPr lang="ro-RO" sz="2400" dirty="0"/>
              <a:t>ceride</a:t>
            </a:r>
            <a:r>
              <a:rPr lang="en-US" sz="2400" dirty="0"/>
              <a:t>s</a:t>
            </a:r>
            <a:r>
              <a:rPr lang="ro-RO" sz="2400" dirty="0"/>
              <a:t>, </a:t>
            </a:r>
            <a:r>
              <a:rPr lang="en-US" sz="2400" dirty="0"/>
              <a:t>serum glucose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00B0F0"/>
                </a:solidFill>
              </a:rPr>
              <a:t>Imagistic methods for quantification of liver fibrosis</a:t>
            </a:r>
            <a:r>
              <a:rPr lang="ro-RO" sz="3600" b="1" dirty="0">
                <a:solidFill>
                  <a:srgbClr val="00B0F0"/>
                </a:solidFill>
              </a:rPr>
              <a:t>  </a:t>
            </a:r>
            <a:endParaRPr lang="en-US" sz="36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038600"/>
          </a:xfrm>
        </p:spPr>
        <p:txBody>
          <a:bodyPr/>
          <a:lstStyle/>
          <a:p>
            <a:r>
              <a:rPr lang="ro-RO" sz="2400" u="sng" dirty="0"/>
              <a:t>Elastogra</a:t>
            </a:r>
            <a:r>
              <a:rPr lang="en-US" sz="2400" u="sng" dirty="0" err="1"/>
              <a:t>phy</a:t>
            </a:r>
            <a:endParaRPr lang="ro-RO" sz="2400" u="sng" dirty="0"/>
          </a:p>
          <a:p>
            <a:pPr>
              <a:buFont typeface="Wingdings" pitchFamily="2" charset="2"/>
              <a:buChar char="Ø"/>
            </a:pPr>
            <a:r>
              <a:rPr lang="ro-RO" sz="2400" dirty="0"/>
              <a:t>Fibroscan </a:t>
            </a:r>
          </a:p>
          <a:p>
            <a:pPr>
              <a:buFont typeface="Wingdings" pitchFamily="2" charset="2"/>
              <a:buChar char="Ø"/>
            </a:pPr>
            <a:r>
              <a:rPr lang="ro-RO" sz="2400" dirty="0"/>
              <a:t>ARFI</a:t>
            </a:r>
          </a:p>
          <a:p>
            <a:pPr>
              <a:buFont typeface="Wingdings" pitchFamily="2" charset="2"/>
              <a:buChar char="Ø"/>
            </a:pPr>
            <a:r>
              <a:rPr lang="ro-RO" sz="2400" dirty="0"/>
              <a:t>Shearwave</a:t>
            </a:r>
          </a:p>
          <a:p>
            <a:endParaRPr lang="ro-RO" sz="2400" dirty="0"/>
          </a:p>
          <a:p>
            <a:r>
              <a:rPr lang="ro-RO" sz="2400" u="sng" dirty="0"/>
              <a:t>IRM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3600" b="1" dirty="0">
                <a:solidFill>
                  <a:srgbClr val="00B0F0"/>
                </a:solidFill>
              </a:rPr>
              <a:t>Fibroscan</a:t>
            </a:r>
            <a:r>
              <a:rPr lang="en-US" sz="3600" b="1" dirty="0">
                <a:solidFill>
                  <a:srgbClr val="00B0F0"/>
                </a:solidFill>
              </a:rPr>
              <a:t> </a:t>
            </a:r>
            <a:r>
              <a:rPr lang="ro-RO" sz="3600" b="1" dirty="0">
                <a:solidFill>
                  <a:srgbClr val="00B0F0"/>
                </a:solidFill>
              </a:rPr>
              <a:t>(Transient elastography)</a:t>
            </a:r>
            <a:endParaRPr lang="en-US" sz="36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o-RO" dirty="0"/>
          </a:p>
          <a:p>
            <a:pPr algn="just"/>
            <a:r>
              <a:rPr lang="ro-RO" sz="2400" dirty="0"/>
              <a:t>A</a:t>
            </a:r>
            <a:r>
              <a:rPr lang="en-US" sz="2400" dirty="0" err="1"/>
              <a:t>dvantages</a:t>
            </a:r>
            <a:r>
              <a:rPr lang="ro-RO" sz="2400" dirty="0"/>
              <a:t>: </a:t>
            </a:r>
            <a:r>
              <a:rPr lang="en-US" sz="2400" dirty="0"/>
              <a:t>noninvasive</a:t>
            </a:r>
            <a:r>
              <a:rPr lang="ro-RO" sz="2400" dirty="0"/>
              <a:t>, rapid, </a:t>
            </a:r>
            <a:r>
              <a:rPr lang="en-US" sz="2400" dirty="0"/>
              <a:t>iterative</a:t>
            </a:r>
            <a:r>
              <a:rPr lang="ro-RO" sz="2400" dirty="0"/>
              <a:t>, </a:t>
            </a:r>
            <a:r>
              <a:rPr lang="en-US" sz="2400" dirty="0"/>
              <a:t>easy to perform</a:t>
            </a:r>
            <a:endParaRPr lang="ro-RO" sz="2400" dirty="0"/>
          </a:p>
          <a:p>
            <a:pPr algn="just"/>
            <a:endParaRPr lang="ro-RO" sz="2400" dirty="0"/>
          </a:p>
          <a:p>
            <a:pPr algn="just"/>
            <a:endParaRPr lang="ro-RO" sz="2400" dirty="0"/>
          </a:p>
          <a:p>
            <a:pPr algn="just"/>
            <a:r>
              <a:rPr lang="ro-RO" sz="2400" dirty="0"/>
              <a:t>D</a:t>
            </a:r>
            <a:r>
              <a:rPr lang="en-US" sz="2400" dirty="0" err="1"/>
              <a:t>isadvantages</a:t>
            </a:r>
            <a:r>
              <a:rPr lang="ro-RO" sz="2400" dirty="0"/>
              <a:t>: </a:t>
            </a:r>
            <a:r>
              <a:rPr lang="en-US" sz="2400" dirty="0"/>
              <a:t>availability</a:t>
            </a:r>
            <a:r>
              <a:rPr lang="ro-RO" sz="2400" dirty="0"/>
              <a:t>, variabilit</a:t>
            </a:r>
            <a:r>
              <a:rPr lang="en-US" sz="2400" dirty="0"/>
              <a:t>y</a:t>
            </a:r>
            <a:r>
              <a:rPr lang="ro-RO" sz="2400" dirty="0"/>
              <a:t>, </a:t>
            </a:r>
            <a:r>
              <a:rPr lang="en-US" sz="2400" dirty="0"/>
              <a:t>false positive results </a:t>
            </a:r>
            <a:r>
              <a:rPr lang="ro-RO" sz="2400" dirty="0"/>
              <a:t> (</a:t>
            </a:r>
            <a:r>
              <a:rPr lang="en-US" sz="2400" dirty="0"/>
              <a:t>inflammation</a:t>
            </a:r>
            <a:r>
              <a:rPr lang="ro-RO" sz="2400" dirty="0"/>
              <a:t>), </a:t>
            </a:r>
            <a:r>
              <a:rPr lang="en-US" sz="2400" dirty="0"/>
              <a:t>false negative results </a:t>
            </a:r>
            <a:r>
              <a:rPr lang="ro-RO" sz="2400" dirty="0"/>
              <a:t>(cir</a:t>
            </a:r>
            <a:r>
              <a:rPr lang="en-US" sz="2400" dirty="0" err="1"/>
              <a:t>rhosis</a:t>
            </a:r>
            <a:r>
              <a:rPr lang="en-US" sz="2400" dirty="0"/>
              <a:t>)</a:t>
            </a:r>
            <a:r>
              <a:rPr lang="ro-RO" sz="2400" dirty="0"/>
              <a:t>, </a:t>
            </a:r>
            <a:r>
              <a:rPr lang="en-US" sz="2400" dirty="0"/>
              <a:t>should not be used in pregnant women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676400"/>
            <a:ext cx="4648200" cy="591312"/>
          </a:xfrm>
        </p:spPr>
        <p:txBody>
          <a:bodyPr>
            <a:noAutofit/>
          </a:bodyPr>
          <a:lstStyle/>
          <a:p>
            <a:r>
              <a:rPr lang="ro-RO" sz="3600" b="1" dirty="0">
                <a:solidFill>
                  <a:srgbClr val="00B0F0"/>
                </a:solidFill>
              </a:rPr>
              <a:t>Fibroscan</a:t>
            </a:r>
            <a:endParaRPr lang="en-US" sz="3600" b="1" dirty="0">
              <a:solidFill>
                <a:srgbClr val="00B0F0"/>
              </a:solidFill>
            </a:endParaRPr>
          </a:p>
        </p:txBody>
      </p:sp>
      <p:pic>
        <p:nvPicPr>
          <p:cNvPr id="4" name="Content Placeholder 3" descr="Fibroscan1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219200"/>
            <a:ext cx="4914900" cy="3752850"/>
          </a:xfrm>
        </p:spPr>
      </p:pic>
      <p:pic>
        <p:nvPicPr>
          <p:cNvPr id="1026" name="Picture 2" descr="C:\Users\andreea\Desktop\Fibroscan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0" y="3276600"/>
            <a:ext cx="7239000" cy="3581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3600" b="1" dirty="0">
                <a:solidFill>
                  <a:srgbClr val="00B0F0"/>
                </a:solidFill>
              </a:rPr>
              <a:t>Sum</a:t>
            </a:r>
            <a:r>
              <a:rPr lang="en-US" sz="3600" b="1" dirty="0" err="1">
                <a:solidFill>
                  <a:srgbClr val="00B0F0"/>
                </a:solidFill>
              </a:rPr>
              <a:t>mary</a:t>
            </a:r>
            <a:endParaRPr lang="en-US" sz="36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/>
          </a:bodyPr>
          <a:lstStyle/>
          <a:p>
            <a:pPr algn="just"/>
            <a:endParaRPr lang="ro-RO" sz="2400" dirty="0">
              <a:latin typeface="+mj-lt"/>
            </a:endParaRPr>
          </a:p>
          <a:p>
            <a:pPr algn="just"/>
            <a:endParaRPr lang="ro-RO" sz="2400" dirty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Case presentation</a:t>
            </a:r>
            <a:endParaRPr lang="ro-RO" sz="2400" dirty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Chronic hepatitis C progression</a:t>
            </a:r>
            <a:endParaRPr lang="ro-RO" sz="2400" dirty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Importance of liver disease evaluation at diagnosis</a:t>
            </a:r>
            <a:endParaRPr lang="ro-RO" sz="2400" dirty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Evaluation of patients at the moment of diagnosis</a:t>
            </a:r>
            <a:endParaRPr lang="ro-RO" sz="2400" dirty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Importance of the follow-up after hepatitis C cure</a:t>
            </a:r>
            <a:endParaRPr lang="ro-RO" sz="2400" dirty="0">
              <a:latin typeface="+mj-lt"/>
            </a:endParaRPr>
          </a:p>
          <a:p>
            <a:pPr algn="just"/>
            <a:endParaRPr lang="ro-RO" sz="2400" dirty="0">
              <a:latin typeface="+mj-l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00B0F0"/>
                </a:solidFill>
              </a:rPr>
              <a:t>Other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o-RO" dirty="0"/>
          </a:p>
          <a:p>
            <a:endParaRPr lang="ro-RO" dirty="0"/>
          </a:p>
          <a:p>
            <a:pPr algn="just"/>
            <a:r>
              <a:rPr lang="ro-RO" sz="2400" dirty="0"/>
              <a:t>ARFI (acoustic radiation force impulse)</a:t>
            </a:r>
            <a:r>
              <a:rPr lang="en-US" sz="2400" dirty="0"/>
              <a:t>, </a:t>
            </a:r>
            <a:r>
              <a:rPr lang="ro-RO" sz="2400" dirty="0"/>
              <a:t> Shear Wave Elastography: 2 </a:t>
            </a:r>
            <a:r>
              <a:rPr lang="en-US" sz="2400" dirty="0"/>
              <a:t>new elastography methods</a:t>
            </a:r>
            <a:r>
              <a:rPr lang="ro-RO" sz="2400" dirty="0"/>
              <a:t>, integrate</a:t>
            </a:r>
            <a:r>
              <a:rPr lang="en-US" sz="2400" dirty="0"/>
              <a:t>d</a:t>
            </a:r>
            <a:r>
              <a:rPr lang="ro-RO" sz="2400" dirty="0"/>
              <a:t> </a:t>
            </a:r>
            <a:r>
              <a:rPr lang="en-US" sz="2400" dirty="0"/>
              <a:t>in the ultrasound machines</a:t>
            </a:r>
            <a:endParaRPr lang="ro-RO" sz="2400" dirty="0"/>
          </a:p>
          <a:p>
            <a:pPr algn="just"/>
            <a:endParaRPr lang="ro-RO" sz="2400" dirty="0"/>
          </a:p>
          <a:p>
            <a:pPr algn="just"/>
            <a:r>
              <a:rPr lang="ro-RO" sz="2400" dirty="0"/>
              <a:t>IRM (Magnetic Resonance Elastography)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00B0F0"/>
                </a:solidFill>
              </a:rPr>
              <a:t>Upper </a:t>
            </a:r>
            <a:r>
              <a:rPr lang="en-US" sz="3600" b="1" dirty="0" err="1">
                <a:solidFill>
                  <a:srgbClr val="00B0F0"/>
                </a:solidFill>
              </a:rPr>
              <a:t>Gi</a:t>
            </a:r>
            <a:r>
              <a:rPr lang="en-US" sz="3600" b="1" dirty="0">
                <a:solidFill>
                  <a:srgbClr val="00B0F0"/>
                </a:solidFill>
              </a:rPr>
              <a:t> endoscopy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o-RO" dirty="0"/>
          </a:p>
          <a:p>
            <a:endParaRPr lang="ro-RO" dirty="0"/>
          </a:p>
          <a:p>
            <a:pPr algn="just"/>
            <a:r>
              <a:rPr lang="en-US" sz="2400" dirty="0"/>
              <a:t>Indicated in patients with severe fibrosis (F4), for esophageal </a:t>
            </a:r>
            <a:r>
              <a:rPr lang="en-US" sz="2400" dirty="0" err="1"/>
              <a:t>varices</a:t>
            </a:r>
            <a:r>
              <a:rPr lang="en-US" sz="2400" dirty="0"/>
              <a:t> screening,  at specific intervals (</a:t>
            </a:r>
            <a:r>
              <a:rPr lang="ro-RO" sz="2400" dirty="0"/>
              <a:t>Baveno VI</a:t>
            </a:r>
            <a:r>
              <a:rPr lang="en-US" sz="2400" dirty="0"/>
              <a:t> consensus)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00B0F0"/>
                </a:solidFill>
              </a:rPr>
              <a:t>Follow-up after HCV cure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o-RO" dirty="0"/>
          </a:p>
          <a:p>
            <a:endParaRPr lang="ro-RO" dirty="0"/>
          </a:p>
          <a:p>
            <a:pPr algn="just"/>
            <a:r>
              <a:rPr lang="en-US" sz="2000" dirty="0">
                <a:latin typeface="+mj-lt"/>
              </a:rPr>
              <a:t>After</a:t>
            </a:r>
            <a:r>
              <a:rPr lang="ro-RO" sz="2000" dirty="0">
                <a:latin typeface="+mj-lt"/>
              </a:rPr>
              <a:t> SVR → </a:t>
            </a:r>
            <a:r>
              <a:rPr lang="en-US" sz="2000" dirty="0">
                <a:latin typeface="+mj-lt"/>
              </a:rPr>
              <a:t>slow regression of fibrosis</a:t>
            </a:r>
            <a:r>
              <a:rPr lang="ro-RO" sz="2000" dirty="0">
                <a:latin typeface="+mj-lt"/>
              </a:rPr>
              <a:t> (</a:t>
            </a:r>
            <a:r>
              <a:rPr lang="en-US" sz="2000" dirty="0">
                <a:latin typeface="+mj-lt"/>
              </a:rPr>
              <a:t>sometimes, the fibrosis gets worse!</a:t>
            </a:r>
            <a:r>
              <a:rPr lang="ro-RO" sz="2000" dirty="0">
                <a:latin typeface="+mj-lt"/>
              </a:rPr>
              <a:t>)</a:t>
            </a:r>
          </a:p>
          <a:p>
            <a:endParaRPr lang="ro-RO" sz="2000" dirty="0">
              <a:latin typeface="+mj-lt"/>
            </a:endParaRPr>
          </a:p>
          <a:p>
            <a:endParaRPr lang="ro-RO" sz="2000" dirty="0">
              <a:latin typeface="+mj-lt"/>
            </a:endParaRPr>
          </a:p>
          <a:p>
            <a:pPr algn="just"/>
            <a:r>
              <a:rPr lang="ro-RO" sz="2000" dirty="0">
                <a:latin typeface="+mj-lt"/>
              </a:rPr>
              <a:t>F3/F4 → </a:t>
            </a:r>
            <a:r>
              <a:rPr lang="en-US" sz="2000" dirty="0">
                <a:latin typeface="+mj-lt"/>
              </a:rPr>
              <a:t>6 months follow up (AFP,  liver ultrasound) and upper GI endoscopy at specific intervals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00B0F0"/>
                </a:solidFill>
              </a:rPr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latin typeface="+mj-lt"/>
              </a:rPr>
              <a:t>The evaluation of liver disease severity is mandatory at the moment of diagnosis and periodically</a:t>
            </a:r>
            <a:endParaRPr lang="ro-RO" sz="2400" dirty="0">
              <a:latin typeface="+mj-lt"/>
            </a:endParaRPr>
          </a:p>
          <a:p>
            <a:pPr algn="just"/>
            <a:endParaRPr lang="ro-RO" sz="2400" dirty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Severe disease</a:t>
            </a:r>
            <a:r>
              <a:rPr lang="ro-RO" sz="2400" dirty="0">
                <a:latin typeface="+mj-lt"/>
              </a:rPr>
              <a:t>→ </a:t>
            </a:r>
            <a:r>
              <a:rPr lang="en-US" sz="2400" dirty="0">
                <a:latin typeface="+mj-lt"/>
              </a:rPr>
              <a:t>high morbidity</a:t>
            </a:r>
            <a:r>
              <a:rPr lang="ro-RO" sz="2400" dirty="0">
                <a:latin typeface="+mj-lt"/>
              </a:rPr>
              <a:t>, </a:t>
            </a:r>
            <a:r>
              <a:rPr lang="en-US" sz="2400" dirty="0">
                <a:latin typeface="+mj-lt"/>
              </a:rPr>
              <a:t>high costs</a:t>
            </a:r>
            <a:endParaRPr lang="ro-RO" sz="2400" dirty="0">
              <a:latin typeface="+mj-lt"/>
            </a:endParaRPr>
          </a:p>
          <a:p>
            <a:pPr algn="just"/>
            <a:endParaRPr lang="ro-RO" sz="2400" dirty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Antiviral therapy</a:t>
            </a:r>
            <a:r>
              <a:rPr lang="ro-RO" sz="2400" dirty="0">
                <a:latin typeface="+mj-lt"/>
              </a:rPr>
              <a:t>→ cost-ef</a:t>
            </a:r>
            <a:r>
              <a:rPr lang="en-US" sz="2400" dirty="0" err="1">
                <a:latin typeface="+mj-lt"/>
              </a:rPr>
              <a:t>ficient</a:t>
            </a:r>
            <a:endParaRPr lang="ro-RO" sz="2400" dirty="0">
              <a:latin typeface="+mj-lt"/>
            </a:endParaRPr>
          </a:p>
          <a:p>
            <a:pPr algn="just"/>
            <a:endParaRPr lang="ro-RO" sz="2400" dirty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Severe fibrosis</a:t>
            </a:r>
            <a:r>
              <a:rPr lang="ro-RO" sz="2400" dirty="0">
                <a:latin typeface="+mj-lt"/>
              </a:rPr>
              <a:t>→ </a:t>
            </a:r>
            <a:r>
              <a:rPr lang="en-US" sz="2400" dirty="0">
                <a:latin typeface="+mj-lt"/>
              </a:rPr>
              <a:t>Follow-up after HCV cure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30480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00B0F0"/>
                </a:solidFill>
              </a:rPr>
              <a:t>So, mister M.C. should be treated?</a:t>
            </a:r>
            <a:br>
              <a:rPr lang="en-US" sz="3600" b="1" dirty="0">
                <a:solidFill>
                  <a:srgbClr val="00B0F0"/>
                </a:solidFill>
              </a:rPr>
            </a:br>
            <a:br>
              <a:rPr lang="en-US" sz="3600" b="1" dirty="0">
                <a:solidFill>
                  <a:srgbClr val="00B0F0"/>
                </a:solidFill>
              </a:rPr>
            </a:br>
            <a:r>
              <a:rPr lang="en-US" sz="3600" b="1" dirty="0">
                <a:solidFill>
                  <a:srgbClr val="00B0F0"/>
                </a:solidFill>
              </a:rPr>
              <a:t>Definitely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4478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00B0F0"/>
                </a:solidFill>
              </a:rPr>
              <a:t>Thank you!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3600" b="1" dirty="0">
                <a:solidFill>
                  <a:srgbClr val="00B0F0"/>
                </a:solidFill>
              </a:rPr>
              <a:t>Introdu</a:t>
            </a:r>
            <a:r>
              <a:rPr lang="en-US" sz="3600" b="1" dirty="0" err="1">
                <a:solidFill>
                  <a:srgbClr val="00B0F0"/>
                </a:solidFill>
              </a:rPr>
              <a:t>ction</a:t>
            </a:r>
            <a:endParaRPr lang="en-US" sz="36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 algn="just"/>
            <a:endParaRPr lang="en-US" sz="2400" dirty="0">
              <a:latin typeface="+mj-lt"/>
            </a:endParaRPr>
          </a:p>
          <a:p>
            <a:pPr algn="just"/>
            <a:endParaRPr lang="ro-RO" sz="2400" dirty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Hepatitis C infection</a:t>
            </a:r>
            <a:r>
              <a:rPr lang="ro-RO" sz="2400" dirty="0">
                <a:latin typeface="+mj-lt"/>
              </a:rPr>
              <a:t> → </a:t>
            </a:r>
            <a:r>
              <a:rPr lang="en-US" sz="2400" dirty="0">
                <a:latin typeface="+mj-lt"/>
              </a:rPr>
              <a:t>chronic liver disease </a:t>
            </a:r>
            <a:r>
              <a:rPr lang="ro-RO" sz="2400" dirty="0">
                <a:latin typeface="+mj-lt"/>
              </a:rPr>
              <a:t>(75-85% </a:t>
            </a:r>
            <a:r>
              <a:rPr lang="en-US" sz="2400" dirty="0">
                <a:latin typeface="+mj-lt"/>
              </a:rPr>
              <a:t>of cases</a:t>
            </a:r>
            <a:r>
              <a:rPr lang="ro-RO" sz="2400" dirty="0">
                <a:latin typeface="+mj-lt"/>
              </a:rPr>
              <a:t>)</a:t>
            </a:r>
          </a:p>
          <a:p>
            <a:pPr algn="just"/>
            <a:endParaRPr lang="ro-RO" sz="2400" dirty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The IFN-free treatment is highly effective, but sometimes the fibrosis won’t regress after the cure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00B0F0"/>
                </a:solidFill>
              </a:rPr>
              <a:t>Case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962400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latin typeface="+mj-lt"/>
              </a:rPr>
              <a:t>Male patient, 30 years old, worker-commercial </a:t>
            </a:r>
            <a:endParaRPr lang="ro-RO" sz="2400" dirty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History of incarceration a few years ago, in Austria</a:t>
            </a:r>
            <a:endParaRPr lang="ro-RO" sz="2400" dirty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Diagnosed at age of 25 years with chronic hepatitis C, lost to follow-up (F2???)</a:t>
            </a:r>
            <a:endParaRPr lang="ro-RO" sz="2400" dirty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Comes back to the general practitioner for evaluation (He wants the new treatment!!)</a:t>
            </a:r>
            <a:endParaRPr lang="ro-RO" sz="2400" dirty="0">
              <a:latin typeface="+mj-lt"/>
            </a:endParaRPr>
          </a:p>
          <a:p>
            <a:pPr algn="just">
              <a:buNone/>
            </a:pPr>
            <a:endParaRPr lang="ro-RO" sz="2400" dirty="0"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00B0F0"/>
                </a:solidFill>
              </a:rPr>
              <a:t>Case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962400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latin typeface="+mj-lt"/>
              </a:rPr>
              <a:t>Clinical presentation</a:t>
            </a:r>
            <a:r>
              <a:rPr lang="ro-RO" sz="2400" dirty="0">
                <a:latin typeface="+mj-lt"/>
              </a:rPr>
              <a:t>: </a:t>
            </a:r>
            <a:r>
              <a:rPr lang="en-US" sz="2400" dirty="0">
                <a:latin typeface="+mj-lt"/>
              </a:rPr>
              <a:t>no jaundice</a:t>
            </a:r>
            <a:r>
              <a:rPr lang="ro-RO" sz="2400" dirty="0">
                <a:latin typeface="+mj-lt"/>
              </a:rPr>
              <a:t>, tat</a:t>
            </a:r>
            <a:r>
              <a:rPr lang="en-US" sz="2400" dirty="0" err="1">
                <a:latin typeface="+mj-lt"/>
              </a:rPr>
              <a:t>toos</a:t>
            </a:r>
            <a:r>
              <a:rPr lang="en-US" sz="2400" dirty="0">
                <a:latin typeface="+mj-lt"/>
              </a:rPr>
              <a:t> on both arms, without  stigmata of </a:t>
            </a:r>
            <a:r>
              <a:rPr lang="en-US" sz="2400" dirty="0"/>
              <a:t>cirrhosis</a:t>
            </a:r>
            <a:endParaRPr lang="ro-RO" sz="2400" dirty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Work-up: ALT, AST </a:t>
            </a:r>
            <a:r>
              <a:rPr lang="ro-RO" sz="2400" dirty="0">
                <a:latin typeface="+mj-lt"/>
              </a:rPr>
              <a:t>2xN</a:t>
            </a:r>
            <a:r>
              <a:rPr lang="en-US" sz="2400" dirty="0">
                <a:latin typeface="+mj-lt"/>
              </a:rPr>
              <a:t>, no </a:t>
            </a:r>
            <a:r>
              <a:rPr lang="en-US" sz="2400" dirty="0" err="1">
                <a:latin typeface="+mj-lt"/>
              </a:rPr>
              <a:t>cholestasis</a:t>
            </a:r>
            <a:endParaRPr lang="ro-RO" sz="2400" dirty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Abdominal ultrasound</a:t>
            </a:r>
            <a:r>
              <a:rPr lang="ro-RO" sz="2400" dirty="0">
                <a:latin typeface="+mj-lt"/>
              </a:rPr>
              <a:t>: </a:t>
            </a:r>
            <a:r>
              <a:rPr lang="en-US" sz="2400" dirty="0">
                <a:latin typeface="+mj-lt"/>
              </a:rPr>
              <a:t>moderate </a:t>
            </a:r>
            <a:r>
              <a:rPr lang="en-US" sz="2400" dirty="0" err="1">
                <a:latin typeface="+mj-lt"/>
              </a:rPr>
              <a:t>steatosis</a:t>
            </a:r>
            <a:r>
              <a:rPr lang="en-US" sz="2400" dirty="0">
                <a:latin typeface="+mj-lt"/>
              </a:rPr>
              <a:t>, without portal hypertension</a:t>
            </a:r>
            <a:endParaRPr lang="ro-RO" sz="2400" dirty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Addressed to the specialist for a complete evaluation</a:t>
            </a:r>
            <a:endParaRPr lang="ro-RO" sz="2400" dirty="0">
              <a:latin typeface="+mj-lt"/>
            </a:endParaRPr>
          </a:p>
          <a:p>
            <a:pPr algn="just">
              <a:buNone/>
            </a:pPr>
            <a:endParaRPr lang="ro-RO" sz="2400" dirty="0">
              <a:latin typeface="+mj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00B0F0"/>
                </a:solidFill>
              </a:rPr>
              <a:t>Case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962400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>
                <a:latin typeface="+mj-lt"/>
              </a:rPr>
              <a:t>Infectious Diseases Department</a:t>
            </a:r>
            <a:endParaRPr lang="ro-RO" sz="2400" b="1" dirty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Elevated </a:t>
            </a:r>
            <a:r>
              <a:rPr lang="en-US" sz="2400" dirty="0" err="1">
                <a:latin typeface="+mj-lt"/>
              </a:rPr>
              <a:t>aminotransferases</a:t>
            </a:r>
            <a:r>
              <a:rPr lang="en-US" sz="2400" dirty="0">
                <a:latin typeface="+mj-lt"/>
              </a:rPr>
              <a:t>, </a:t>
            </a:r>
            <a:r>
              <a:rPr lang="ro-RO" sz="2400" dirty="0">
                <a:latin typeface="+mj-lt"/>
              </a:rPr>
              <a:t>AgHBs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/>
              <a:t>positive</a:t>
            </a:r>
            <a:r>
              <a:rPr lang="en-US" sz="2400" dirty="0">
                <a:latin typeface="+mj-lt"/>
              </a:rPr>
              <a:t>, negative for Delta  virus, HIV </a:t>
            </a:r>
            <a:r>
              <a:rPr lang="en-US" sz="2400" dirty="0"/>
              <a:t>negative</a:t>
            </a:r>
            <a:r>
              <a:rPr lang="ro-RO" sz="2400" dirty="0">
                <a:latin typeface="+mj-lt"/>
              </a:rPr>
              <a:t>, </a:t>
            </a:r>
            <a:r>
              <a:rPr lang="en-US" sz="2400" dirty="0">
                <a:latin typeface="+mj-lt"/>
              </a:rPr>
              <a:t>high viral load for HBV</a:t>
            </a:r>
            <a:endParaRPr lang="ro-RO" sz="2400" dirty="0">
              <a:latin typeface="+mj-lt"/>
            </a:endParaRPr>
          </a:p>
          <a:p>
            <a:pPr algn="just"/>
            <a:r>
              <a:rPr lang="ro-RO" sz="2400" dirty="0">
                <a:latin typeface="+mj-lt"/>
              </a:rPr>
              <a:t>Fibroscan 15,3 </a:t>
            </a:r>
            <a:r>
              <a:rPr lang="en-US" sz="2400" dirty="0" err="1">
                <a:latin typeface="+mj-lt"/>
              </a:rPr>
              <a:t>kP</a:t>
            </a:r>
            <a:r>
              <a:rPr lang="ro-RO" sz="2400" dirty="0">
                <a:latin typeface="+mj-lt"/>
              </a:rPr>
              <a:t>a (F4), Fibrotest F4 (</a:t>
            </a:r>
            <a:r>
              <a:rPr lang="en-US" sz="2400" dirty="0">
                <a:latin typeface="+mj-lt"/>
              </a:rPr>
              <a:t>Rapid progression of fibrosis</a:t>
            </a:r>
            <a:r>
              <a:rPr lang="ro-RO" sz="2400" dirty="0">
                <a:latin typeface="+mj-lt"/>
              </a:rPr>
              <a:t>...)</a:t>
            </a:r>
          </a:p>
          <a:p>
            <a:pPr algn="just"/>
            <a:r>
              <a:rPr lang="en-US" sz="2400" dirty="0">
                <a:latin typeface="+mj-lt"/>
              </a:rPr>
              <a:t>Upper GI endoscopy</a:t>
            </a:r>
            <a:r>
              <a:rPr lang="ro-RO" sz="2400" dirty="0">
                <a:latin typeface="+mj-lt"/>
              </a:rPr>
              <a:t> – </a:t>
            </a:r>
            <a:r>
              <a:rPr lang="en-US" sz="2400" dirty="0">
                <a:latin typeface="+mj-lt"/>
              </a:rPr>
              <a:t>no esophageal </a:t>
            </a:r>
            <a:r>
              <a:rPr lang="en-US" sz="2400" dirty="0" err="1">
                <a:latin typeface="+mj-lt"/>
              </a:rPr>
              <a:t>varices</a:t>
            </a:r>
            <a:endParaRPr lang="ro-RO" sz="2400" dirty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Is he eligible for treatment?  </a:t>
            </a:r>
            <a:endParaRPr lang="ro-RO" sz="2400" dirty="0">
              <a:latin typeface="+mj-lt"/>
            </a:endParaRPr>
          </a:p>
          <a:p>
            <a:pPr algn="just"/>
            <a:endParaRPr lang="ro-RO" sz="2400" dirty="0">
              <a:latin typeface="+mj-lt"/>
            </a:endParaRPr>
          </a:p>
          <a:p>
            <a:pPr algn="just"/>
            <a:endParaRPr lang="ro-RO" sz="2400" dirty="0">
              <a:latin typeface="+mj-lt"/>
            </a:endParaRPr>
          </a:p>
          <a:p>
            <a:pPr algn="just">
              <a:buNone/>
            </a:pPr>
            <a:endParaRPr lang="ro-RO" sz="2400" dirty="0">
              <a:latin typeface="+mj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/>
          <a:lstStyle/>
          <a:p>
            <a:pPr algn="ctr"/>
            <a:r>
              <a:rPr lang="ro-RO" dirty="0"/>
              <a:t>  </a:t>
            </a:r>
            <a:r>
              <a:rPr lang="en-US" sz="3600" b="1" dirty="0">
                <a:solidFill>
                  <a:srgbClr val="00B0F0"/>
                </a:solidFill>
              </a:rPr>
              <a:t>Progression of HCV infection</a:t>
            </a:r>
          </a:p>
        </p:txBody>
      </p:sp>
      <p:pic>
        <p:nvPicPr>
          <p:cNvPr id="4" name="Content Placeholder 3" descr="poza vhc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1981200"/>
            <a:ext cx="7010400" cy="4191000"/>
          </a:xfr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876800" y="6248400"/>
            <a:ext cx="3810000" cy="228600"/>
          </a:xfrm>
          <a:prstGeom prst="rect">
            <a:avLst/>
          </a:prstGeom>
        </p:spPr>
        <p:txBody>
          <a:bodyPr vert="horz">
            <a:normAutofit fontScale="400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ro-RO" sz="2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Zaki Sherif, Howard University Colleg of Medicine, DDW 2016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00B0F0"/>
                </a:solidFill>
              </a:rPr>
              <a:t>Liver fibrosis</a:t>
            </a:r>
            <a:r>
              <a:rPr lang="ro-RO" sz="3600" b="1" dirty="0">
                <a:solidFill>
                  <a:srgbClr val="00B0F0"/>
                </a:solidFill>
              </a:rPr>
              <a:t> – </a:t>
            </a:r>
            <a:r>
              <a:rPr lang="en-US" sz="3600" b="1" dirty="0">
                <a:solidFill>
                  <a:srgbClr val="00B0F0"/>
                </a:solidFill>
              </a:rPr>
              <a:t>natural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endParaRPr lang="ro-RO" dirty="0"/>
          </a:p>
          <a:p>
            <a:pPr algn="just"/>
            <a:r>
              <a:rPr lang="en-US" sz="2400" dirty="0"/>
              <a:t>Parallel linearity with age decades, but suffers an acceleration after the age of 40</a:t>
            </a:r>
            <a:endParaRPr lang="ro-RO" sz="2400" dirty="0"/>
          </a:p>
          <a:p>
            <a:pPr algn="just"/>
            <a:endParaRPr lang="ro-RO" sz="2400" dirty="0"/>
          </a:p>
          <a:p>
            <a:pPr algn="just"/>
            <a:endParaRPr lang="ro-RO" sz="2400" dirty="0"/>
          </a:p>
          <a:p>
            <a:pPr algn="just"/>
            <a:r>
              <a:rPr lang="en-US" sz="2400" dirty="0"/>
              <a:t>Affected by</a:t>
            </a:r>
            <a:r>
              <a:rPr lang="ro-RO" sz="2400" dirty="0"/>
              <a:t>: </a:t>
            </a:r>
            <a:r>
              <a:rPr lang="en-US" sz="2400" dirty="0"/>
              <a:t>age</a:t>
            </a:r>
            <a:r>
              <a:rPr lang="ro-RO" sz="2400" dirty="0"/>
              <a:t>,</a:t>
            </a:r>
            <a:r>
              <a:rPr lang="en-US" sz="2400" dirty="0"/>
              <a:t> </a:t>
            </a:r>
            <a:r>
              <a:rPr lang="ro-RO" sz="2400" dirty="0"/>
              <a:t>alco</a:t>
            </a:r>
            <a:r>
              <a:rPr lang="en-US" sz="2400" dirty="0"/>
              <a:t>h</a:t>
            </a:r>
            <a:r>
              <a:rPr lang="ro-RO" sz="2400" dirty="0"/>
              <a:t>ol</a:t>
            </a:r>
            <a:r>
              <a:rPr lang="en-US" sz="2400" dirty="0"/>
              <a:t> consumption</a:t>
            </a:r>
            <a:r>
              <a:rPr lang="ro-RO" sz="2400" dirty="0"/>
              <a:t>, insulino</a:t>
            </a:r>
            <a:r>
              <a:rPr lang="en-US" sz="2400" dirty="0"/>
              <a:t> </a:t>
            </a:r>
            <a:r>
              <a:rPr lang="ro-RO" sz="2400" dirty="0"/>
              <a:t>re</a:t>
            </a:r>
            <a:r>
              <a:rPr lang="en-US" sz="2400" dirty="0" err="1"/>
              <a:t>sistance</a:t>
            </a:r>
            <a:r>
              <a:rPr lang="ro-RO" sz="2400" dirty="0"/>
              <a:t>, coinfec</a:t>
            </a:r>
            <a:r>
              <a:rPr lang="en-US" sz="2400" dirty="0" err="1"/>
              <a:t>tions</a:t>
            </a:r>
            <a:r>
              <a:rPr lang="ro-RO" sz="2400" dirty="0"/>
              <a:t> ( HIV)</a:t>
            </a:r>
          </a:p>
          <a:p>
            <a:endParaRPr lang="ro-RO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00B0F0"/>
                </a:solidFill>
              </a:rPr>
              <a:t>The importance of fibrosis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/>
          <a:lstStyle/>
          <a:p>
            <a:endParaRPr lang="ro-RO" dirty="0"/>
          </a:p>
          <a:p>
            <a:pPr algn="just"/>
            <a:r>
              <a:rPr lang="en-US" sz="2400" dirty="0">
                <a:latin typeface="+mj-lt"/>
              </a:rPr>
              <a:t>New </a:t>
            </a:r>
            <a:r>
              <a:rPr lang="en-US" sz="2400" dirty="0" err="1">
                <a:latin typeface="+mj-lt"/>
              </a:rPr>
              <a:t>antivirals</a:t>
            </a:r>
            <a:r>
              <a:rPr lang="en-US" sz="2400" dirty="0">
                <a:latin typeface="+mj-lt"/>
              </a:rPr>
              <a:t> era, expensive drugs </a:t>
            </a:r>
            <a:r>
              <a:rPr lang="ro-RO" sz="2400" dirty="0">
                <a:latin typeface="+mj-lt"/>
              </a:rPr>
              <a:t>(</a:t>
            </a:r>
            <a:r>
              <a:rPr lang="en-US" sz="2400" dirty="0">
                <a:latin typeface="+mj-lt"/>
              </a:rPr>
              <a:t>priority of treatment for severe fibrosis</a:t>
            </a:r>
            <a:r>
              <a:rPr lang="ro-RO" sz="2400" dirty="0">
                <a:latin typeface="+mj-lt"/>
              </a:rPr>
              <a:t>)</a:t>
            </a:r>
          </a:p>
          <a:p>
            <a:pPr algn="just"/>
            <a:endParaRPr lang="ro-RO" sz="2400" dirty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Advanced fibrosis (cirrhosis) needs long term follow-up</a:t>
            </a:r>
            <a:endParaRPr lang="ro-RO" sz="2400" dirty="0">
              <a:latin typeface="+mj-lt"/>
            </a:endParaRPr>
          </a:p>
          <a:p>
            <a:pPr algn="just"/>
            <a:endParaRPr lang="ro-RO" sz="2400" dirty="0">
              <a:latin typeface="+mj-lt"/>
            </a:endParaRPr>
          </a:p>
          <a:p>
            <a:pPr algn="just"/>
            <a:r>
              <a:rPr lang="en-US" sz="2400" dirty="0">
                <a:latin typeface="+mj-lt"/>
              </a:rPr>
              <a:t>Cured infection</a:t>
            </a:r>
            <a:r>
              <a:rPr lang="ro-RO" sz="2400" dirty="0">
                <a:latin typeface="+mj-lt"/>
              </a:rPr>
              <a:t> ≠ </a:t>
            </a:r>
            <a:r>
              <a:rPr lang="en-US" sz="2400" dirty="0">
                <a:latin typeface="+mj-lt"/>
              </a:rPr>
              <a:t>cured liver disease</a:t>
            </a:r>
            <a:endParaRPr lang="ro-RO" sz="2400" dirty="0">
              <a:latin typeface="+mj-lt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702</TotalTime>
  <Words>838</Words>
  <Application>Microsoft Office PowerPoint</Application>
  <PresentationFormat>On-screen Show (4:3)</PresentationFormat>
  <Paragraphs>150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Wingdings</vt:lpstr>
      <vt:lpstr>Office Theme</vt:lpstr>
      <vt:lpstr>Methods of diagnostic and evaluation of disease severity in patients with chronic hepatitis C</vt:lpstr>
      <vt:lpstr>Summary</vt:lpstr>
      <vt:lpstr>Introduction</vt:lpstr>
      <vt:lpstr>Case presentation</vt:lpstr>
      <vt:lpstr>Case presentation</vt:lpstr>
      <vt:lpstr>Case presentation</vt:lpstr>
      <vt:lpstr>  Progression of HCV infection</vt:lpstr>
      <vt:lpstr>Liver fibrosis – natural history</vt:lpstr>
      <vt:lpstr>The importance of fibrosis evaluation</vt:lpstr>
      <vt:lpstr>The importance of fibrosis evaluation</vt:lpstr>
      <vt:lpstr>Evaluation of liver disease severity in newly diagnosed patient (1)</vt:lpstr>
      <vt:lpstr>Evaluation of liver disease severity in newly diagnosed patient (2)</vt:lpstr>
      <vt:lpstr>Evaluation of liver disease severity in newly diagnosed patient (3)</vt:lpstr>
      <vt:lpstr>Evaluation of liver disease severity in newly diagnosed patient (4)</vt:lpstr>
      <vt:lpstr>Fibrotest</vt:lpstr>
      <vt:lpstr> Fibromax</vt:lpstr>
      <vt:lpstr>Imagistic methods for quantification of liver fibrosis  </vt:lpstr>
      <vt:lpstr>Fibroscan (Transient elastography)</vt:lpstr>
      <vt:lpstr>Fibroscan</vt:lpstr>
      <vt:lpstr>Other methods</vt:lpstr>
      <vt:lpstr>Upper Gi endoscopy</vt:lpstr>
      <vt:lpstr>Follow-up after HCV cure</vt:lpstr>
      <vt:lpstr>Conclusions</vt:lpstr>
      <vt:lpstr>So, mister M.C. should be treated?  Definitely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Metode de diagnostic si evaluare a severitatii afectarii hepatice la pacientii cu infectie cronica cu virus hepatitic C</dc:title>
  <dc:creator>andreea</dc:creator>
  <cp:lastModifiedBy>Geoff McCombe</cp:lastModifiedBy>
  <cp:revision>56</cp:revision>
  <dcterms:created xsi:type="dcterms:W3CDTF">2006-08-16T00:00:00Z</dcterms:created>
  <dcterms:modified xsi:type="dcterms:W3CDTF">2017-06-12T13:26:01Z</dcterms:modified>
</cp:coreProperties>
</file>